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59" r:id="rId6"/>
    <p:sldId id="260" r:id="rId7"/>
    <p:sldId id="264" r:id="rId8"/>
    <p:sldId id="261" r:id="rId9"/>
    <p:sldId id="262" r:id="rId10"/>
    <p:sldId id="263" r:id="rId11"/>
    <p:sldId id="265" r:id="rId12"/>
    <p:sldId id="268" r:id="rId13"/>
    <p:sldId id="269" r:id="rId14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3696D-B76D-BB95-C309-C64B86E08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D4199E-D1B2-2FB5-2311-28D824389E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BDDA5-CD57-4B62-CC6D-5DC43902A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740FF-624D-773B-9DAF-8C6F79BA3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C4975-CA09-42F3-1EFF-D761640EE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56506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96C88-E3FB-3D55-32F1-ACF80B4BB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3B7EF-C9FD-F2EA-3FC4-E6CA774C5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24D8E-6174-846A-2BF2-E8A9CCB0F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CB93E-BF74-668F-30FA-F267119F7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B324D-B260-4437-72F4-6AAEB7551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404811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DF9478-B38B-7E45-81C8-892B83A762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1705B1-ECEB-9225-7E32-ED65A27D6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4E991-012A-8991-AE9F-C5EA34DAD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FD354-1D8F-68A1-07FE-8AA98629D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6B374-340D-641A-140D-124A7A6B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30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56EFC-AD6A-9B19-227C-B2D5A568E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59842-7F7E-3274-20D2-F79139AC8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C90EB-1042-5704-9187-B61D3D345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94A03-9CD5-2A04-E0AF-3B8DC2091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C93FB-13CB-7CA7-95AE-9EE84251A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68041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84410-96F9-D0D2-792C-F72673334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CD2C9-A3DF-61B8-EDCC-F3D1D69FF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D2B64-B2AD-C3DA-31B1-A8CF5E8F9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F2520-D3D9-38DC-EE8D-C1406D5A9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4145D-1565-131E-5673-98A36756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95936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D4C5A-0812-4DC2-A02B-B9DB964C7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7276A-DBB8-A928-3722-4F05AF4A56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C0B949-D746-177F-7744-5EABB7B021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2EB21-6612-AAD3-2C10-7AA83E578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3885A-F33B-D51C-5768-C4D35C74B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127A7-46C0-9047-5753-01D973B82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302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B7154-0EC7-3CB6-757A-628D59E25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D3752-A9D6-0D8A-886F-1700C5BDA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27D8C9-9F6E-2EBA-7E8A-252F3DEE0A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D933C0-AC86-F042-74F3-6C83C1A2C0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D9987C-69A2-21FC-733A-5F34C1BA05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7A9AE1-856B-7284-4241-B870D4E6A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C55C22-4CE1-E7ED-31D6-3486B9660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F19B1E-CDFA-9D58-B324-469247F4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40917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1D569-9A75-4BA3-C43E-1A9ABDC4C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CF12D5-08FE-CC1C-47AE-6268D76A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7EE59D-0C2C-C408-4A62-4C5719067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1E7111-1907-7715-BD27-1A8956FF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68264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B34392-1AF5-6BB0-B1AD-65A05B211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6D8F8C-EBE8-1AD0-BA18-10DCDC28D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11001-8C01-85AE-B98A-4192F3F64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54363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8AB4D-2480-4AC9-3D02-37E5C2483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C8E32-1BD2-0193-BF55-78EA083AD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F6B2FA-CB99-4473-670A-7173C2161F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D00FB2-105E-7FF6-C238-8399652C2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957A9-24B8-34A0-D1C2-A87CC6F99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19B92B-FE62-414A-86DF-1F14F876C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14958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DE846-26E9-E1B2-912B-341090C52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E6D589-F54C-FF52-98D5-9AE156926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E46A86-C991-100A-C503-23393AE9A7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A171D7-FE7F-0610-F878-E40B9EC67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814FD-4718-FBE2-9435-D9C5F01B8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7DCEA-671F-3782-4CD2-A2702C2CA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81797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07D5FA-2FCD-F434-F8EA-A7A035A11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k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AE2E3-3142-5AB7-B5B8-9E5390BDC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8C1E1-6971-FE4A-F55D-86DF7D1B6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327FC8-7CE0-4BE3-820A-DC8CA92B6EB3}" type="datetimeFigureOut">
              <a:rPr lang="sk-SK" smtClean="0"/>
              <a:t>18. 5. 2025</a:t>
            </a:fld>
            <a:endParaRPr lang="sk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A6522-454E-8BFA-42A8-1EBC91C44D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2FE1F-F373-D186-F97E-486D8975A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4F2C55-9302-4D66-90D8-C246900E63C9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29513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octor touching a screen&#10;&#10;AI-generated content may be incorrect.">
            <a:extLst>
              <a:ext uri="{FF2B5EF4-FFF2-40B4-BE49-F238E27FC236}">
                <a16:creationId xmlns:a16="http://schemas.microsoft.com/office/drawing/2014/main" id="{DE678EA3-488D-F155-B09B-D338A97776D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83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CD0BD0-58F6-818E-D8AB-A4EC8137A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sk-SK">
                <a:solidFill>
                  <a:srgbClr val="FFFFFF"/>
                </a:solidFill>
              </a:rPr>
              <a:t>Softvérové spracovanie biomedicínskych údajov – semestrálna práca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1975CD-8A05-9F85-28C3-0CB4A6943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sk-SK" sz="1100">
                <a:solidFill>
                  <a:srgbClr val="FFFFFF"/>
                </a:solidFill>
              </a:rPr>
              <a:t>Michal Bežo</a:t>
            </a:r>
          </a:p>
          <a:p>
            <a:r>
              <a:rPr lang="sk-SK" sz="1100">
                <a:solidFill>
                  <a:srgbClr val="FFFFFF"/>
                </a:solidFill>
              </a:rPr>
              <a:t>Filip Halimovič</a:t>
            </a:r>
          </a:p>
          <a:p>
            <a:r>
              <a:rPr lang="sk-SK" sz="1100">
                <a:solidFill>
                  <a:srgbClr val="FFFFFF"/>
                </a:solidFill>
              </a:rPr>
              <a:t>Kevin Laurinčík</a:t>
            </a:r>
          </a:p>
          <a:p>
            <a:r>
              <a:rPr lang="sk-SK" sz="1100">
                <a:solidFill>
                  <a:srgbClr val="FFFFFF"/>
                </a:solidFill>
              </a:rPr>
              <a:t>Radoslav Žilka</a:t>
            </a:r>
          </a:p>
        </p:txBody>
      </p:sp>
    </p:spTree>
    <p:extLst>
      <p:ext uri="{BB962C8B-B14F-4D97-AF65-F5344CB8AC3E}">
        <p14:creationId xmlns:p14="http://schemas.microsoft.com/office/powerpoint/2010/main" val="256232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F4293-99C2-95A3-4B2B-B7BA7C193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56279"/>
          </a:xfrm>
        </p:spPr>
        <p:txBody>
          <a:bodyPr>
            <a:normAutofit fontScale="90000"/>
          </a:bodyPr>
          <a:lstStyle/>
          <a:p>
            <a:r>
              <a:rPr lang="sk-SK" noProof="0" dirty="0"/>
              <a:t>Rozdelenie genotypu </a:t>
            </a:r>
            <a:r>
              <a:rPr lang="en-US" dirty="0"/>
              <a:t>HFE_</a:t>
            </a:r>
            <a:r>
              <a:rPr lang="sk-SK" dirty="0"/>
              <a:t>S65C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9A6106-1229-8504-0F82-CF9BCFF2D5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40492"/>
            <a:ext cx="12192000" cy="260838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385CBB-750D-A988-2D32-7BF3618203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693"/>
          <a:stretch/>
        </p:blipFill>
        <p:spPr>
          <a:xfrm>
            <a:off x="0" y="4326827"/>
            <a:ext cx="12192000" cy="253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729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4C014-67EC-DE82-84DF-7B35866D6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Vývoj typu diagnóz počas rokov</a:t>
            </a:r>
          </a:p>
        </p:txBody>
      </p:sp>
      <p:pic>
        <p:nvPicPr>
          <p:cNvPr id="7" name="Content Placeholder 6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660ED6D2-5007-D7E9-98F3-8E6BE44871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"/>
          <a:stretch/>
        </p:blipFill>
        <p:spPr>
          <a:xfrm>
            <a:off x="27452" y="2103437"/>
            <a:ext cx="12137096" cy="3429000"/>
          </a:xfrm>
        </p:spPr>
      </p:pic>
    </p:spTree>
    <p:extLst>
      <p:ext uri="{BB962C8B-B14F-4D97-AF65-F5344CB8AC3E}">
        <p14:creationId xmlns:p14="http://schemas.microsoft.com/office/powerpoint/2010/main" val="1735196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 descr="Obrázok, na ktorom je grafika, snímka obrazovky, grafický dizajn, kreslený obrázok&#10;&#10;Obsah vygenerovaný umelou inteligenciou môže byť nesprávny.">
            <a:extLst>
              <a:ext uri="{FF2B5EF4-FFF2-40B4-BE49-F238E27FC236}">
                <a16:creationId xmlns:a16="http://schemas.microsoft.com/office/drawing/2014/main" id="{4077A13E-4AA2-246C-EC9C-E22624619D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64" r="23724" b="1"/>
          <a:stretch>
            <a:fillRect/>
          </a:stretch>
        </p:blipFill>
        <p:spPr>
          <a:xfrm>
            <a:off x="3306519" y="1587"/>
            <a:ext cx="4846882" cy="6856413"/>
          </a:xfrm>
          <a:custGeom>
            <a:avLst/>
            <a:gdLst/>
            <a:ahLst/>
            <a:cxnLst/>
            <a:rect l="l" t="t" r="r" b="b"/>
            <a:pathLst>
              <a:path w="5110407" h="6856413">
                <a:moveTo>
                  <a:pt x="121782" y="0"/>
                </a:moveTo>
                <a:lnTo>
                  <a:pt x="4731440" y="0"/>
                </a:lnTo>
                <a:lnTo>
                  <a:pt x="4775629" y="179775"/>
                </a:lnTo>
                <a:cubicBezTo>
                  <a:pt x="5052916" y="1415453"/>
                  <a:pt x="5165791" y="2739148"/>
                  <a:pt x="5084710" y="4108260"/>
                </a:cubicBezTo>
                <a:cubicBezTo>
                  <a:pt x="5038379" y="4890611"/>
                  <a:pt x="4930907" y="5650759"/>
                  <a:pt x="4768709" y="6381464"/>
                </a:cubicBezTo>
                <a:lnTo>
                  <a:pt x="4653290" y="6856413"/>
                </a:lnTo>
                <a:lnTo>
                  <a:pt x="0" y="6856413"/>
                </a:lnTo>
                <a:lnTo>
                  <a:pt x="21062" y="6803488"/>
                </a:lnTo>
                <a:cubicBezTo>
                  <a:pt x="355644" y="5917239"/>
                  <a:pt x="573134" y="4914171"/>
                  <a:pt x="636462" y="3844830"/>
                </a:cubicBezTo>
                <a:cubicBezTo>
                  <a:pt x="713862" y="2537857"/>
                  <a:pt x="550895" y="1302013"/>
                  <a:pt x="203879" y="236924"/>
                </a:cubicBezTo>
                <a:close/>
              </a:path>
            </a:pathLst>
          </a:cu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93040FFC-6F4B-FD65-35A1-00F86A7C5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2" y="485775"/>
            <a:ext cx="2825506" cy="5719762"/>
          </a:xfrm>
        </p:spPr>
        <p:txBody>
          <a:bodyPr>
            <a:normAutofit/>
          </a:bodyPr>
          <a:lstStyle/>
          <a:p>
            <a:r>
              <a:rPr lang="sk-SK" sz="3600"/>
              <a:t>Vyhodnotenie výsledkov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7E05B62D-6E1F-99A3-BFD4-34B88E8B5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6925" y="485774"/>
            <a:ext cx="3292475" cy="5719763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sk-SK" sz="1500" b="1"/>
              <a:t>Genotypové zastúpenie:</a:t>
            </a:r>
            <a:endParaRPr lang="sk-SK" sz="1500"/>
          </a:p>
          <a:p>
            <a:pPr>
              <a:buFont typeface="Arial" panose="020B0604020202020204" pitchFamily="34" charset="0"/>
              <a:buChar char="•"/>
            </a:pPr>
            <a:r>
              <a:rPr lang="sk-SK" sz="1500" b="1"/>
              <a:t>C282Y:</a:t>
            </a:r>
            <a:r>
              <a:rPr lang="sk-SK" sz="1500"/>
              <a:t> Najčastejší heterozygot (C282Y/WT)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1500" b="1"/>
              <a:t>H63D:</a:t>
            </a:r>
            <a:r>
              <a:rPr lang="sk-SK" sz="1500"/>
              <a:t> Viac homozygotov ako pri C282Y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1500" b="1"/>
              <a:t>S65C:</a:t>
            </a:r>
            <a:r>
              <a:rPr lang="sk-SK" sz="1500"/>
              <a:t> Veľmi zriedkavá (väčšina WT)</a:t>
            </a:r>
          </a:p>
          <a:p>
            <a:pPr>
              <a:buNone/>
            </a:pPr>
            <a:r>
              <a:rPr lang="sk-SK" sz="1500" b="1"/>
              <a:t>Korelácia s pečeňovými ochoreniami:</a:t>
            </a:r>
            <a:endParaRPr lang="sk-SK" sz="1500"/>
          </a:p>
          <a:p>
            <a:pPr>
              <a:buFont typeface="Arial" panose="020B0604020202020204" pitchFamily="34" charset="0"/>
              <a:buChar char="•"/>
            </a:pPr>
            <a:r>
              <a:rPr lang="sk-SK" sz="1500" b="1"/>
              <a:t>Žiadna silná lineárna závislosť</a:t>
            </a:r>
            <a:r>
              <a:rPr lang="sk-SK" sz="1500"/>
              <a:t> (C282Y/H63D/S65C)</a:t>
            </a:r>
          </a:p>
          <a:p>
            <a:pPr>
              <a:buNone/>
            </a:pPr>
            <a:r>
              <a:rPr lang="sk-SK" sz="1500" b="1"/>
              <a:t>Klinické súvislosti:</a:t>
            </a:r>
            <a:endParaRPr lang="sk-SK" sz="1500"/>
          </a:p>
          <a:p>
            <a:pPr>
              <a:buFont typeface="Arial" panose="020B0604020202020204" pitchFamily="34" charset="0"/>
              <a:buChar char="•"/>
            </a:pPr>
            <a:r>
              <a:rPr lang="sk-SK" sz="1500"/>
              <a:t>Homozygoti C282Y častejší v strednom/staršom veku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1500"/>
              <a:t>Muži: vyšší výskyt rizikových genotypov</a:t>
            </a:r>
          </a:p>
          <a:p>
            <a:pPr>
              <a:buNone/>
            </a:pPr>
            <a:r>
              <a:rPr lang="sk-SK" sz="1500" b="1"/>
              <a:t>Aktualizácia diagnóz:</a:t>
            </a:r>
            <a:endParaRPr lang="sk-SK" sz="1500"/>
          </a:p>
          <a:p>
            <a:pPr>
              <a:buFont typeface="Arial" panose="020B0604020202020204" pitchFamily="34" charset="0"/>
              <a:buChar char="•"/>
            </a:pPr>
            <a:r>
              <a:rPr lang="sk-SK" sz="1500"/>
              <a:t>Zastarané kódy (K76.0, K75.9) → moderné štandardy</a:t>
            </a:r>
          </a:p>
          <a:p>
            <a:endParaRPr lang="sk-SK" sz="1500"/>
          </a:p>
        </p:txBody>
      </p:sp>
    </p:spTree>
    <p:extLst>
      <p:ext uri="{BB962C8B-B14F-4D97-AF65-F5344CB8AC3E}">
        <p14:creationId xmlns:p14="http://schemas.microsoft.com/office/powerpoint/2010/main" val="3123513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592D492-980F-9677-0216-E9B6A1214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Ďakujeme za pozornosť </a:t>
            </a:r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  <a:sym typeface="Wingdings" panose="05000000000000000000" pitchFamily="2" charset="2"/>
              </a:rPr>
              <a:t></a:t>
            </a:r>
            <a:endParaRPr lang="en-US" sz="4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EF3F40C-7029-626D-7FD8-75FA0AD79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7879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na and x chromosome&#10;&#10;AI-generated content may be incorrect.">
            <a:extLst>
              <a:ext uri="{FF2B5EF4-FFF2-40B4-BE49-F238E27FC236}">
                <a16:creationId xmlns:a16="http://schemas.microsoft.com/office/drawing/2014/main" id="{3EA971DE-FDCB-ABB7-E339-AF2966B449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7000"/>
                    </a14:imgEffect>
                    <a14:imgEffect>
                      <a14:colorTemperature colorTemp="4558"/>
                    </a14:imgEffect>
                    <a14:imgEffect>
                      <a14:saturation sat="73000"/>
                    </a14:imgEffect>
                    <a14:imgEffect>
                      <a14:brightnessContrast bright="12000" contras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37"/>
            <a:ext cx="12192000" cy="68638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079358-A11F-F526-18D8-437CBA26C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Téma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7DDAF-34B5-2979-24AD-DA6885705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Vytvorenie aplikácie pre spracovanie údajov o genetických mutáciách HFE génu z biomedicínskeho </a:t>
            </a:r>
            <a:r>
              <a:rPr lang="sk-SK" dirty="0" err="1"/>
              <a:t>datasetu</a:t>
            </a:r>
            <a:endParaRPr lang="sk-SK" dirty="0"/>
          </a:p>
          <a:p>
            <a:pPr marL="914400" lvl="1" indent="-457200">
              <a:buFont typeface="+mj-lt"/>
              <a:buAutoNum type="arabicPeriod"/>
            </a:pPr>
            <a:r>
              <a:rPr lang="sk-SK" dirty="0"/>
              <a:t>Očistenie </a:t>
            </a:r>
            <a:r>
              <a:rPr lang="sk-SK" dirty="0" err="1"/>
              <a:t>datasetu</a:t>
            </a:r>
            <a:endParaRPr lang="sk-SK" dirty="0"/>
          </a:p>
          <a:p>
            <a:pPr marL="914400" lvl="1" indent="-457200">
              <a:buFont typeface="+mj-lt"/>
              <a:buAutoNum type="arabicPeriod"/>
            </a:pPr>
            <a:r>
              <a:rPr lang="sk-SK" dirty="0"/>
              <a:t>Kontrola genotypu podľa </a:t>
            </a:r>
            <a:r>
              <a:rPr lang="sk-SK" dirty="0" err="1"/>
              <a:t>Hardy-Weinbergerovej</a:t>
            </a:r>
            <a:r>
              <a:rPr lang="sk-SK" dirty="0"/>
              <a:t> rovnováhy</a:t>
            </a:r>
          </a:p>
          <a:p>
            <a:pPr marL="914400" lvl="1" indent="-457200">
              <a:buFont typeface="+mj-lt"/>
              <a:buAutoNum type="arabicPeriod"/>
            </a:pPr>
            <a:r>
              <a:rPr lang="sk-SK" dirty="0"/>
              <a:t>Percentuálne zastúpenie jednotlivých genotypov pre každú mutáciu</a:t>
            </a:r>
          </a:p>
          <a:p>
            <a:pPr marL="914400" lvl="1" indent="-457200">
              <a:buFont typeface="+mj-lt"/>
              <a:buAutoNum type="arabicPeriod"/>
            </a:pPr>
            <a:r>
              <a:rPr lang="sk-SK" dirty="0"/>
              <a:t>Súvislosť medzi mutáciami a ochoreniami pečeni</a:t>
            </a:r>
          </a:p>
          <a:p>
            <a:pPr marL="914400" lvl="1" indent="-457200">
              <a:buFont typeface="+mj-lt"/>
              <a:buAutoNum type="arabicPeriod"/>
            </a:pPr>
            <a:r>
              <a:rPr lang="sk-SK" dirty="0"/>
              <a:t>Zobrazenie genotypov vzhľadom k vlastnostiam pacientov</a:t>
            </a:r>
          </a:p>
          <a:p>
            <a:pPr marL="914400" lvl="1" indent="-457200">
              <a:buFont typeface="+mj-lt"/>
              <a:buAutoNum type="arabicPeriod"/>
            </a:pPr>
            <a:r>
              <a:rPr lang="sk-SK" dirty="0"/>
              <a:t>Analýza diagnóz </a:t>
            </a:r>
            <a:r>
              <a:rPr lang="sk-SK" dirty="0" err="1"/>
              <a:t>podla</a:t>
            </a:r>
            <a:r>
              <a:rPr lang="sk-SK" dirty="0"/>
              <a:t> MKCH-10 a vývoj v čase</a:t>
            </a:r>
          </a:p>
        </p:txBody>
      </p:sp>
    </p:spTree>
    <p:extLst>
      <p:ext uri="{BB962C8B-B14F-4D97-AF65-F5344CB8AC3E}">
        <p14:creationId xmlns:p14="http://schemas.microsoft.com/office/powerpoint/2010/main" val="4020683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960BA7-AC09-7339-2714-24453801B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1132"/>
            <a:ext cx="12192000" cy="58268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82C217-89BE-B96E-EF90-3B260C7EC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113"/>
            <a:ext cx="10515600" cy="917019"/>
          </a:xfrm>
        </p:spPr>
        <p:txBody>
          <a:bodyPr/>
          <a:lstStyle/>
          <a:p>
            <a:r>
              <a:rPr lang="sk-SK" dirty="0"/>
              <a:t>Výsledná aplikácia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87005-07C1-2B6E-24FE-42908BC0F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54486" y="1358040"/>
            <a:ext cx="8085306" cy="1180222"/>
          </a:xfrm>
        </p:spPr>
        <p:txBody>
          <a:bodyPr>
            <a:normAutofit fontScale="85000" lnSpcReduction="10000"/>
          </a:bodyPr>
          <a:lstStyle/>
          <a:p>
            <a:r>
              <a:rPr lang="sk-SK" dirty="0"/>
              <a:t>Vytvorená vo </a:t>
            </a:r>
            <a:r>
              <a:rPr lang="sk-SK" dirty="0" err="1"/>
              <a:t>frameworku</a:t>
            </a:r>
            <a:r>
              <a:rPr lang="sk-SK" dirty="0"/>
              <a:t> </a:t>
            </a:r>
            <a:r>
              <a:rPr lang="sk-SK" dirty="0" err="1"/>
              <a:t>Shiny</a:t>
            </a:r>
            <a:endParaRPr lang="sk-SK" dirty="0"/>
          </a:p>
          <a:p>
            <a:r>
              <a:rPr lang="sk-SK" dirty="0"/>
              <a:t>Načítame súbor a následne preklikávame medzi kartami pre zobrazenie výsledných grafov pre vybrané gény</a:t>
            </a:r>
          </a:p>
        </p:txBody>
      </p:sp>
    </p:spTree>
    <p:extLst>
      <p:ext uri="{BB962C8B-B14F-4D97-AF65-F5344CB8AC3E}">
        <p14:creationId xmlns:p14="http://schemas.microsoft.com/office/powerpoint/2010/main" val="3764372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627069-510E-E6AD-5860-C38509F1B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sk-SK"/>
              <a:t>Očistenie dát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4E6B3-AE2A-B39E-3613-613794742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sk-SK" sz="2000"/>
              <a:t>Ignorovanie druhého stĺpca (pretože bol prázdny)</a:t>
            </a:r>
          </a:p>
          <a:p>
            <a:r>
              <a:rPr lang="sk-SK" sz="2000"/>
              <a:t>Spojenie dátumu a času do jedného stĺpca a konverzia na formát dátumu</a:t>
            </a:r>
          </a:p>
          <a:p>
            <a:r>
              <a:rPr lang="sk-SK" sz="2000"/>
              <a:t>Úprava stĺpca s vekom – nahradenie čiarky bodkou a konverzia na číslo</a:t>
            </a:r>
          </a:p>
          <a:p>
            <a:r>
              <a:rPr lang="sk-SK" sz="2000"/>
              <a:t>Vymazanie údajov s chýbajúcimi hodnotami </a:t>
            </a:r>
          </a:p>
        </p:txBody>
      </p:sp>
      <p:pic>
        <p:nvPicPr>
          <p:cNvPr id="7" name="Picture 6" descr="A blue broom sweeping a white line of binary code&#10;&#10;AI-generated content may be incorrect.">
            <a:extLst>
              <a:ext uri="{FF2B5EF4-FFF2-40B4-BE49-F238E27FC236}">
                <a16:creationId xmlns:a16="http://schemas.microsoft.com/office/drawing/2014/main" id="{EECA6ECF-8647-E0C2-F6D0-57F65CD5FB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r="35722" b="1"/>
          <a:stretch>
            <a:fillRect/>
          </a:stretch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7682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E57DA-FB87-ECA9-6C40-9CA2A1B6B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Kontrola genotypu podľa </a:t>
            </a:r>
            <a:r>
              <a:rPr lang="sk-SK" dirty="0" err="1"/>
              <a:t>Hardy-Weinbergera</a:t>
            </a:r>
            <a:endParaRPr lang="sk-S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E7C0A-0D93-22FE-9AC4-6277D8187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k-SK" sz="2400" dirty="0"/>
              <a:t>Overuje, či je populácia v genetickej rovnováhe, čo nastáva pri ideálnych podmienkach (žiadna selekcia, mutácia) </a:t>
            </a:r>
          </a:p>
          <a:p>
            <a:r>
              <a:rPr lang="sk-SK" sz="2400" dirty="0"/>
              <a:t>Z našich výsledkov sme zistili, že mutácia C282Y nie je v rovnováhe, čo naznačuje, že výskyt tejto mutácie nie je náhodný</a:t>
            </a:r>
          </a:p>
          <a:p>
            <a:endParaRPr lang="en-US" sz="2400" dirty="0"/>
          </a:p>
          <a:p>
            <a:pPr marL="0" indent="0" algn="ctr">
              <a:buNone/>
            </a:pPr>
            <a:r>
              <a:rPr lang="sk-SK" sz="2400" b="1" dirty="0"/>
              <a:t>p</a:t>
            </a:r>
            <a:r>
              <a:rPr lang="sk-SK" sz="2400" b="1" baseline="30000" dirty="0"/>
              <a:t>2</a:t>
            </a:r>
            <a:r>
              <a:rPr lang="sk-SK" sz="2400" b="1" dirty="0"/>
              <a:t>+2pq+q</a:t>
            </a:r>
            <a:r>
              <a:rPr lang="sk-SK" sz="2400" b="1" baseline="30000" dirty="0"/>
              <a:t>2</a:t>
            </a:r>
            <a:r>
              <a:rPr lang="sk-SK" sz="2400" b="1" dirty="0"/>
              <a:t>=1</a:t>
            </a:r>
            <a:endParaRPr lang="en-US" sz="2400" b="1" dirty="0"/>
          </a:p>
          <a:p>
            <a:r>
              <a:rPr lang="en-US" sz="2400" dirty="0"/>
              <a:t>p = </a:t>
            </a:r>
            <a:r>
              <a:rPr lang="en-US" sz="2400" dirty="0" err="1"/>
              <a:t>frekvencia</a:t>
            </a:r>
            <a:r>
              <a:rPr lang="en-US" sz="2400" dirty="0"/>
              <a:t> </a:t>
            </a:r>
            <a:r>
              <a:rPr lang="en-US" sz="2400" dirty="0" err="1"/>
              <a:t>normálnej</a:t>
            </a:r>
            <a:r>
              <a:rPr lang="en-US" sz="2400" dirty="0"/>
              <a:t> </a:t>
            </a:r>
            <a:r>
              <a:rPr lang="en-US" sz="2400" dirty="0" err="1"/>
              <a:t>alely</a:t>
            </a:r>
            <a:r>
              <a:rPr lang="en-US" sz="2400" dirty="0"/>
              <a:t> </a:t>
            </a:r>
            <a:endParaRPr lang="sk-SK" sz="2400" dirty="0"/>
          </a:p>
          <a:p>
            <a:r>
              <a:rPr lang="en-US" sz="2400" dirty="0"/>
              <a:t>q = </a:t>
            </a:r>
            <a:r>
              <a:rPr lang="en-US" sz="2400" dirty="0" err="1"/>
              <a:t>frekvencia</a:t>
            </a:r>
            <a:r>
              <a:rPr lang="en-US" sz="2400" dirty="0"/>
              <a:t> </a:t>
            </a:r>
            <a:r>
              <a:rPr lang="en-US" sz="2400" dirty="0" err="1"/>
              <a:t>mutovanej</a:t>
            </a:r>
            <a:r>
              <a:rPr lang="en-US" sz="2400" dirty="0"/>
              <a:t> </a:t>
            </a:r>
            <a:r>
              <a:rPr lang="en-US" sz="2400" dirty="0" err="1"/>
              <a:t>alely</a:t>
            </a:r>
            <a:r>
              <a:rPr lang="en-US" sz="2400" dirty="0"/>
              <a:t> </a:t>
            </a:r>
            <a:endParaRPr lang="sk-SK" sz="2400" dirty="0"/>
          </a:p>
          <a:p>
            <a:r>
              <a:rPr lang="en-US" sz="2400" dirty="0"/>
              <a:t>p</a:t>
            </a:r>
            <a:r>
              <a:rPr lang="en-US" sz="2400" baseline="30000" dirty="0"/>
              <a:t>2</a:t>
            </a:r>
            <a:r>
              <a:rPr lang="en-US" sz="2400" dirty="0"/>
              <a:t> = </a:t>
            </a:r>
            <a:r>
              <a:rPr lang="en-US" sz="2400" dirty="0" err="1"/>
              <a:t>frekvencia</a:t>
            </a:r>
            <a:r>
              <a:rPr lang="en-US" sz="2400" dirty="0"/>
              <a:t> </a:t>
            </a:r>
            <a:r>
              <a:rPr lang="en-US" sz="2400" dirty="0" err="1"/>
              <a:t>homozygotov</a:t>
            </a:r>
            <a:r>
              <a:rPr lang="en-US" sz="2400" dirty="0"/>
              <a:t> bez </a:t>
            </a:r>
            <a:r>
              <a:rPr lang="en-US" sz="2400" dirty="0" err="1"/>
              <a:t>mutácie</a:t>
            </a:r>
            <a:endParaRPr lang="en-US" sz="2400" dirty="0"/>
          </a:p>
          <a:p>
            <a:r>
              <a:rPr lang="en-US" sz="2400" dirty="0"/>
              <a:t>2pq = </a:t>
            </a:r>
            <a:r>
              <a:rPr lang="en-US" sz="2400" dirty="0" err="1"/>
              <a:t>frekvencia</a:t>
            </a:r>
            <a:r>
              <a:rPr lang="en-US" sz="2400" dirty="0"/>
              <a:t> </a:t>
            </a:r>
            <a:r>
              <a:rPr lang="en-US" sz="2400" dirty="0" err="1"/>
              <a:t>heterozygotov</a:t>
            </a:r>
            <a:r>
              <a:rPr lang="en-US" sz="2400" dirty="0"/>
              <a:t> </a:t>
            </a:r>
            <a:endParaRPr lang="sk-SK" sz="2400" dirty="0"/>
          </a:p>
          <a:p>
            <a:r>
              <a:rPr lang="en-US" sz="2400" dirty="0"/>
              <a:t>q</a:t>
            </a:r>
            <a:r>
              <a:rPr lang="en-US" sz="2400" baseline="30000" dirty="0"/>
              <a:t>2</a:t>
            </a:r>
            <a:r>
              <a:rPr lang="en-US" sz="2400" dirty="0"/>
              <a:t> = </a:t>
            </a:r>
            <a:r>
              <a:rPr lang="en-US" sz="2400" dirty="0" err="1"/>
              <a:t>frekvencia</a:t>
            </a:r>
            <a:r>
              <a:rPr lang="en-US" sz="2400" dirty="0"/>
              <a:t> </a:t>
            </a:r>
            <a:r>
              <a:rPr lang="en-US" sz="2400" dirty="0" err="1"/>
              <a:t>homozygotov</a:t>
            </a:r>
            <a:r>
              <a:rPr lang="en-US" sz="2400" dirty="0"/>
              <a:t> s </a:t>
            </a:r>
            <a:r>
              <a:rPr lang="en-US" sz="2400" dirty="0" err="1"/>
              <a:t>mutáciou</a:t>
            </a:r>
            <a:endParaRPr lang="sk-SK" sz="2400" dirty="0"/>
          </a:p>
        </p:txBody>
      </p:sp>
      <p:pic>
        <p:nvPicPr>
          <p:cNvPr id="4" name="Obrázok 1" descr="Obrázok, na ktorom je text, snímka obrazovky, písmo, číslo&#10;&#10;Obsah vygenerovaný umelou inteligenciou môže byť nesprávny.">
            <a:extLst>
              <a:ext uri="{FF2B5EF4-FFF2-40B4-BE49-F238E27FC236}">
                <a16:creationId xmlns:a16="http://schemas.microsoft.com/office/drawing/2014/main" id="{64D0929D-2B3C-397C-0B88-27BA2C0659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4" t="49569"/>
          <a:stretch/>
        </p:blipFill>
        <p:spPr bwMode="auto">
          <a:xfrm>
            <a:off x="7208918" y="3261992"/>
            <a:ext cx="4914900" cy="11144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Obrázok 1" descr="Obrázok, na ktorom je text, snímka obrazovky, písmo, rad&#10;&#10;Obsah vygenerovaný umelou inteligenciou môže byť nesprávny.">
            <a:extLst>
              <a:ext uri="{FF2B5EF4-FFF2-40B4-BE49-F238E27FC236}">
                <a16:creationId xmlns:a16="http://schemas.microsoft.com/office/drawing/2014/main" id="{F5589AEA-28C4-2D62-F4D9-A6BBA24D3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918" y="4511354"/>
            <a:ext cx="4915535" cy="1057275"/>
          </a:xfrm>
          <a:prstGeom prst="rect">
            <a:avLst/>
          </a:prstGeom>
        </p:spPr>
      </p:pic>
      <p:pic>
        <p:nvPicPr>
          <p:cNvPr id="6" name="Obrázok 1" descr="Obrázok, na ktorom je text, písmo, snímka obrazovky&#10;&#10;Obsah vygenerovaný umelou inteligenciou môže byť nesprávny.">
            <a:extLst>
              <a:ext uri="{FF2B5EF4-FFF2-40B4-BE49-F238E27FC236}">
                <a16:creationId xmlns:a16="http://schemas.microsoft.com/office/drawing/2014/main" id="{1091CE0A-FB53-690D-1E25-D71F3C624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8285" y="5710729"/>
            <a:ext cx="4915534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38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04F99093-FB6D-43E0-AA45-FA744653E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8B83EF-4FB2-4C16-B94A-73A8FBCD1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5CE4779-ABAB-448C-B806-A60E8F83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84E8940-EE47-4A50-B7D3-F4BF68524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BA40340-BD4D-49C0-8BC6-61AF7391F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79A4281-F939-4206-9B6F-8DDD2FDAA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8774401-76BE-487C-8645-DC90C833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E10E3A4-CE69-2817-63F2-E7E83F9FC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941" y="155574"/>
            <a:ext cx="11165811" cy="929515"/>
          </a:xfrm>
        </p:spPr>
        <p:txBody>
          <a:bodyPr>
            <a:normAutofit/>
          </a:bodyPr>
          <a:lstStyle/>
          <a:p>
            <a:r>
              <a:rPr lang="sk-SK" sz="3200" dirty="0"/>
              <a:t>Percentuálne zastúpenie jednotlivých genotypov pre každú mutáciu</a:t>
            </a:r>
            <a:endParaRPr lang="sk-SK" sz="5400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C9889C-08D0-FE0D-50C0-C9219B4AAC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852"/>
          <a:stretch/>
        </p:blipFill>
        <p:spPr>
          <a:xfrm>
            <a:off x="54588" y="1284834"/>
            <a:ext cx="4027608" cy="26682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20E20D-77EF-209E-9184-D7A468B2D4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27" t="3362" b="3433"/>
          <a:stretch/>
        </p:blipFill>
        <p:spPr>
          <a:xfrm>
            <a:off x="4027914" y="1284833"/>
            <a:ext cx="4027608" cy="26682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E7BFC1-130C-AF93-00F0-B84E447F8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240" y="1284833"/>
            <a:ext cx="4027608" cy="26682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DBFBB0-142B-0450-8A63-69AD0D7FC7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3667" y="4071416"/>
            <a:ext cx="5676102" cy="2668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A2A7F0-EA68-8060-222C-A4335B250CF5}"/>
              </a:ext>
            </a:extLst>
          </p:cNvPr>
          <p:cNvSpPr txBox="1"/>
          <p:nvPr/>
        </p:nvSpPr>
        <p:spPr>
          <a:xfrm>
            <a:off x="386499" y="4242062"/>
            <a:ext cx="28168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000" dirty="0"/>
              <a:t>Najviac </a:t>
            </a:r>
            <a:r>
              <a:rPr lang="sk-SK" sz="2000" dirty="0" err="1"/>
              <a:t>heterozygotných</a:t>
            </a:r>
            <a:r>
              <a:rPr lang="sk-SK" sz="2000" dirty="0"/>
              <a:t> mutácií vidíme pri genotype HFE_H63D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4ABB72-9B60-E39D-20DF-2FC167DBB858}"/>
              </a:ext>
            </a:extLst>
          </p:cNvPr>
          <p:cNvSpPr txBox="1"/>
          <p:nvPr/>
        </p:nvSpPr>
        <p:spPr>
          <a:xfrm>
            <a:off x="9059159" y="4242062"/>
            <a:ext cx="27463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Pri genotype HFE_S65C žiadne homozygotné mutácie neboli namerané</a:t>
            </a:r>
          </a:p>
        </p:txBody>
      </p:sp>
    </p:spTree>
    <p:extLst>
      <p:ext uri="{BB962C8B-B14F-4D97-AF65-F5344CB8AC3E}">
        <p14:creationId xmlns:p14="http://schemas.microsoft.com/office/powerpoint/2010/main" val="2309698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A5C1A-F80F-113C-1B70-33D1A3F78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Súvislosť medzi mutáciami a ochoreniami pečene</a:t>
            </a:r>
          </a:p>
        </p:txBody>
      </p:sp>
      <p:pic>
        <p:nvPicPr>
          <p:cNvPr id="5" name="Content Placeholder 4" descr="A blue and red squares&#10;&#10;AI-generated content may be incorrect.">
            <a:extLst>
              <a:ext uri="{FF2B5EF4-FFF2-40B4-BE49-F238E27FC236}">
                <a16:creationId xmlns:a16="http://schemas.microsoft.com/office/drawing/2014/main" id="{2844B1CC-0981-4F49-F4FA-0C5D37EF9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6" r="12006"/>
          <a:stretch/>
        </p:blipFill>
        <p:spPr>
          <a:xfrm>
            <a:off x="0" y="2889115"/>
            <a:ext cx="8206770" cy="396888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0A1201-6662-A1F5-5657-9772301EB886}"/>
              </a:ext>
            </a:extLst>
          </p:cNvPr>
          <p:cNvSpPr txBox="1"/>
          <p:nvPr/>
        </p:nvSpPr>
        <p:spPr>
          <a:xfrm>
            <a:off x="952107" y="1875934"/>
            <a:ext cx="10048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/>
              <a:t>Podľa výsledkov korelačnej matice  a </a:t>
            </a:r>
            <a:r>
              <a:rPr lang="sk-SK" dirty="0" err="1"/>
              <a:t>chí</a:t>
            </a:r>
            <a:r>
              <a:rPr lang="sk-SK" dirty="0"/>
              <a:t>-kvadrát testu nemôžeme povedať, že by bola súvislosť medzi jednotlivými mutáciami a pečeňovými ochoreniami</a:t>
            </a:r>
          </a:p>
        </p:txBody>
      </p:sp>
      <p:pic>
        <p:nvPicPr>
          <p:cNvPr id="4" name="Obrázok 1" descr="Obrázok, na ktorom je text, snímka obrazovky, písmo, číslo&#10;&#10;Obsah vygenerovaný umelou inteligenciou môže byť nesprávny.">
            <a:extLst>
              <a:ext uri="{FF2B5EF4-FFF2-40B4-BE49-F238E27FC236}">
                <a16:creationId xmlns:a16="http://schemas.microsoft.com/office/drawing/2014/main" id="{7739CCCD-E7AE-B273-4368-F1BA7C3E2D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6770" y="2889115"/>
            <a:ext cx="3985230" cy="387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30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422FB-01F7-F02C-5ABB-385FED202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0832"/>
          </a:xfrm>
        </p:spPr>
        <p:txBody>
          <a:bodyPr/>
          <a:lstStyle/>
          <a:p>
            <a:r>
              <a:rPr lang="sk-SK" noProof="0" dirty="0"/>
              <a:t>Rozdelenie genotypu </a:t>
            </a:r>
            <a:r>
              <a:rPr lang="en-US" dirty="0"/>
              <a:t>HFE_C282Y</a:t>
            </a:r>
            <a:endParaRPr lang="sk-S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63549E-068C-8A32-D7A0-E09B29AED5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084"/>
          <a:stretch/>
        </p:blipFill>
        <p:spPr>
          <a:xfrm>
            <a:off x="0" y="1285653"/>
            <a:ext cx="12192000" cy="2597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CE931E-2D42-2AB1-AD3E-365914D86D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082"/>
          <a:stretch/>
        </p:blipFill>
        <p:spPr>
          <a:xfrm>
            <a:off x="0" y="4341938"/>
            <a:ext cx="12192000" cy="251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44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32284-0A39-E662-5DE5-0D6725772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8384"/>
          </a:xfrm>
        </p:spPr>
        <p:txBody>
          <a:bodyPr/>
          <a:lstStyle/>
          <a:p>
            <a:r>
              <a:rPr lang="sk-SK" noProof="0" dirty="0"/>
              <a:t>Rozdelenie genotypu </a:t>
            </a:r>
            <a:r>
              <a:rPr lang="en-US" dirty="0"/>
              <a:t>HFE_H63D</a:t>
            </a:r>
            <a:endParaRPr lang="sk-S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8DC52E-FAC3-56C0-6B6E-F2A24E37A7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524"/>
          <a:stretch/>
        </p:blipFill>
        <p:spPr>
          <a:xfrm>
            <a:off x="0" y="4293124"/>
            <a:ext cx="12192000" cy="25648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F6F1CE-31FC-0DA9-4CC8-D8DE2A765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0216"/>
            <a:ext cx="12192000" cy="258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00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350</Words>
  <Application>Microsoft Office PowerPoint</Application>
  <PresentationFormat>Širokouhlá</PresentationFormat>
  <Paragraphs>53</Paragraphs>
  <Slides>13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Softvérové spracovanie biomedicínskych údajov – semestrálna práca</vt:lpstr>
      <vt:lpstr>Téma</vt:lpstr>
      <vt:lpstr>Výsledná aplikácia</vt:lpstr>
      <vt:lpstr>Očistenie dát</vt:lpstr>
      <vt:lpstr>Kontrola genotypu podľa Hardy-Weinbergera</vt:lpstr>
      <vt:lpstr>Percentuálne zastúpenie jednotlivých genotypov pre každú mutáciu</vt:lpstr>
      <vt:lpstr>Súvislosť medzi mutáciami a ochoreniami pečene</vt:lpstr>
      <vt:lpstr>Rozdelenie genotypu HFE_C282Y</vt:lpstr>
      <vt:lpstr>Rozdelenie genotypu HFE_H63D</vt:lpstr>
      <vt:lpstr>Rozdelenie genotypu HFE_S65C</vt:lpstr>
      <vt:lpstr>Vývoj typu diagnóz počas rokov</vt:lpstr>
      <vt:lpstr>Vyhodnotenie výsledkov</vt:lpstr>
      <vt:lpstr>Ďakujeme za pozornosť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STUD - Radoslav Žilka</dc:creator>
  <cp:lastModifiedBy>STUD - Kevin Laurinčík</cp:lastModifiedBy>
  <cp:revision>18</cp:revision>
  <dcterms:created xsi:type="dcterms:W3CDTF">2025-05-17T11:52:58Z</dcterms:created>
  <dcterms:modified xsi:type="dcterms:W3CDTF">2025-05-18T17:19:57Z</dcterms:modified>
</cp:coreProperties>
</file>

<file path=docProps/thumbnail.jpeg>
</file>